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rabica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5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2.svg"/><Relationship Id="rId7" Type="http://schemas.openxmlformats.org/officeDocument/2006/relationships/image" Target="../media/image7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image" Target="../media/image30.svg"/><Relationship Id="rId5" Type="http://schemas.openxmlformats.org/officeDocument/2006/relationships/image" Target="../media/image64.svg"/><Relationship Id="rId10" Type="http://schemas.openxmlformats.org/officeDocument/2006/relationships/image" Target="../media/image29.png"/><Relationship Id="rId4" Type="http://schemas.openxmlformats.org/officeDocument/2006/relationships/image" Target="../media/image63.png"/><Relationship Id="rId9" Type="http://schemas.openxmlformats.org/officeDocument/2006/relationships/image" Target="../media/image7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75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76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2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" Type="http://schemas.openxmlformats.org/officeDocument/2006/relationships/image" Target="../media/image1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3.png"/><Relationship Id="rId17" Type="http://schemas.openxmlformats.org/officeDocument/2006/relationships/image" Target="../media/image34.svg"/><Relationship Id="rId2" Type="http://schemas.openxmlformats.org/officeDocument/2006/relationships/image" Target="../media/image1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svg"/><Relationship Id="rId7" Type="http://schemas.openxmlformats.org/officeDocument/2006/relationships/image" Target="../media/image38.svg"/><Relationship Id="rId12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16.svg"/><Relationship Id="rId5" Type="http://schemas.openxmlformats.org/officeDocument/2006/relationships/image" Target="../media/image36.svg"/><Relationship Id="rId10" Type="http://schemas.openxmlformats.org/officeDocument/2006/relationships/image" Target="../media/image15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svg"/><Relationship Id="rId7" Type="http://schemas.openxmlformats.org/officeDocument/2006/relationships/image" Target="../media/image38.svg"/><Relationship Id="rId12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16.svg"/><Relationship Id="rId5" Type="http://schemas.openxmlformats.org/officeDocument/2006/relationships/image" Target="../media/image36.svg"/><Relationship Id="rId10" Type="http://schemas.openxmlformats.org/officeDocument/2006/relationships/image" Target="../media/image15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50.svg"/><Relationship Id="rId3" Type="http://schemas.openxmlformats.org/officeDocument/2006/relationships/image" Target="../media/image2.svg"/><Relationship Id="rId7" Type="http://schemas.openxmlformats.org/officeDocument/2006/relationships/image" Target="../media/image46.svg"/><Relationship Id="rId12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48.svg"/><Relationship Id="rId5" Type="http://schemas.openxmlformats.org/officeDocument/2006/relationships/image" Target="../media/image44.svg"/><Relationship Id="rId10" Type="http://schemas.openxmlformats.org/officeDocument/2006/relationships/image" Target="../media/image47.png"/><Relationship Id="rId4" Type="http://schemas.openxmlformats.org/officeDocument/2006/relationships/image" Target="../media/image43.png"/><Relationship Id="rId9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3" Type="http://schemas.openxmlformats.org/officeDocument/2006/relationships/image" Target="../media/image2.svg"/><Relationship Id="rId7" Type="http://schemas.openxmlformats.org/officeDocument/2006/relationships/image" Target="../media/image54.svg"/><Relationship Id="rId12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openxmlformats.org/officeDocument/2006/relationships/image" Target="../media/image52.svg"/><Relationship Id="rId15" Type="http://schemas.openxmlformats.org/officeDocument/2006/relationships/image" Target="../media/image62.sv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svg"/><Relationship Id="rId14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svg"/><Relationship Id="rId7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16.svg"/><Relationship Id="rId5" Type="http://schemas.openxmlformats.org/officeDocument/2006/relationships/image" Target="../media/image36.svg"/><Relationship Id="rId10" Type="http://schemas.openxmlformats.org/officeDocument/2006/relationships/image" Target="../media/image15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2.svg"/><Relationship Id="rId7" Type="http://schemas.openxmlformats.org/officeDocument/2006/relationships/image" Target="../media/image6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70.svg"/><Relationship Id="rId5" Type="http://schemas.openxmlformats.org/officeDocument/2006/relationships/image" Target="../media/image64.sv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D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3786"/>
          <a:stretch>
            <a:fillRect/>
          </a:stretch>
        </p:blipFill>
        <p:spPr>
          <a:xfrm>
            <a:off x="0" y="6607"/>
            <a:ext cx="18288000" cy="1028039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431112">
            <a:off x="18516537" y="1631403"/>
            <a:ext cx="4144837" cy="391456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89756" y="1387562"/>
            <a:ext cx="12526952" cy="767275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 rot="-82263">
            <a:off x="2810581" y="3390927"/>
            <a:ext cx="8360098" cy="3971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77"/>
              </a:lnSpc>
            </a:pPr>
            <a:r>
              <a:rPr lang="en-US" sz="11353">
                <a:solidFill>
                  <a:srgbClr val="272626"/>
                </a:solidFill>
                <a:latin typeface="Arabica"/>
              </a:rPr>
              <a:t>Data Structure and Algorithm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276981">
            <a:off x="11589136" y="2469686"/>
            <a:ext cx="6147135" cy="573220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772345">
            <a:off x="928460" y="6581778"/>
            <a:ext cx="1499829" cy="315868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7840615">
            <a:off x="13859570" y="1515622"/>
            <a:ext cx="2348424" cy="76857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4503181" y="8221861"/>
            <a:ext cx="1061203" cy="106120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 rot="-611161">
            <a:off x="1289756" y="758915"/>
            <a:ext cx="862233" cy="193176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 rot="349560">
            <a:off x="13073584" y="3602940"/>
            <a:ext cx="3358629" cy="329985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C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3786"/>
          <a:stretch>
            <a:fillRect/>
          </a:stretch>
        </p:blipFill>
        <p:spPr>
          <a:xfrm>
            <a:off x="0" y="6607"/>
            <a:ext cx="18288000" cy="1028039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696629" y="725578"/>
            <a:ext cx="13682087" cy="9068387"/>
            <a:chOff x="0" y="0"/>
            <a:chExt cx="18242782" cy="12091182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281638"/>
              <a:ext cx="17924518" cy="11809544"/>
              <a:chOff x="0" y="0"/>
              <a:chExt cx="10805670" cy="711930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-4213" y="0"/>
                <a:ext cx="10809882" cy="7119301"/>
              </a:xfrm>
              <a:custGeom>
                <a:avLst/>
                <a:gdLst/>
                <a:ahLst/>
                <a:cxnLst/>
                <a:rect l="l" t="t" r="r" b="b"/>
                <a:pathLst>
                  <a:path w="10809882" h="7119301">
                    <a:moveTo>
                      <a:pt x="278431" y="16918"/>
                    </a:moveTo>
                    <a:cubicBezTo>
                      <a:pt x="278431" y="16918"/>
                      <a:pt x="604014" y="12258"/>
                      <a:pt x="1062558" y="12454"/>
                    </a:cubicBezTo>
                    <a:cubicBezTo>
                      <a:pt x="8804229" y="12671"/>
                      <a:pt x="10535814" y="0"/>
                      <a:pt x="10535814" y="0"/>
                    </a:cubicBezTo>
                    <a:cubicBezTo>
                      <a:pt x="10603278" y="0"/>
                      <a:pt x="10679215" y="0"/>
                      <a:pt x="10757988" y="85073"/>
                    </a:cubicBezTo>
                    <a:cubicBezTo>
                      <a:pt x="10800966" y="131488"/>
                      <a:pt x="10802035" y="240224"/>
                      <a:pt x="10802439" y="320281"/>
                    </a:cubicBezTo>
                    <a:cubicBezTo>
                      <a:pt x="10802439" y="320281"/>
                      <a:pt x="10800735" y="5267917"/>
                      <a:pt x="10800735" y="6356717"/>
                    </a:cubicBezTo>
                    <a:cubicBezTo>
                      <a:pt x="10800735" y="6570876"/>
                      <a:pt x="10809883" y="6870054"/>
                      <a:pt x="10809883" y="6870054"/>
                    </a:cubicBezTo>
                    <a:cubicBezTo>
                      <a:pt x="10809883" y="6998723"/>
                      <a:pt x="10805713" y="7119301"/>
                      <a:pt x="10552875" y="7111167"/>
                    </a:cubicBezTo>
                    <a:cubicBezTo>
                      <a:pt x="10552875" y="7111167"/>
                      <a:pt x="10176403" y="7090868"/>
                      <a:pt x="9081481" y="7098467"/>
                    </a:cubicBezTo>
                    <a:cubicBezTo>
                      <a:pt x="2545013" y="7106601"/>
                      <a:pt x="304023" y="7119301"/>
                      <a:pt x="304023" y="7119301"/>
                    </a:cubicBezTo>
                    <a:cubicBezTo>
                      <a:pt x="132548" y="7119301"/>
                      <a:pt x="4213" y="7018231"/>
                      <a:pt x="8532" y="6815685"/>
                    </a:cubicBezTo>
                    <a:cubicBezTo>
                      <a:pt x="8532" y="6815685"/>
                      <a:pt x="9630" y="6317143"/>
                      <a:pt x="4815" y="1670849"/>
                    </a:cubicBezTo>
                    <a:cubicBezTo>
                      <a:pt x="0" y="663668"/>
                      <a:pt x="25592" y="330596"/>
                      <a:pt x="25592" y="330596"/>
                    </a:cubicBezTo>
                    <a:cubicBezTo>
                      <a:pt x="27224" y="150571"/>
                      <a:pt x="143504" y="16918"/>
                      <a:pt x="278431" y="16918"/>
                    </a:cubicBezTo>
                    <a:close/>
                  </a:path>
                </a:pathLst>
              </a:custGeom>
              <a:solidFill>
                <a:srgbClr val="2F3A62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336452" y="0"/>
              <a:ext cx="17906330" cy="11727398"/>
              <a:chOff x="0" y="0"/>
              <a:chExt cx="10821129" cy="708708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-4213" y="0"/>
                <a:ext cx="10825342" cy="7087086"/>
              </a:xfrm>
              <a:custGeom>
                <a:avLst/>
                <a:gdLst/>
                <a:ahLst/>
                <a:cxnLst/>
                <a:rect l="l" t="t" r="r" b="b"/>
                <a:pathLst>
                  <a:path w="10825342" h="7087086">
                    <a:moveTo>
                      <a:pt x="278431" y="16918"/>
                    </a:moveTo>
                    <a:cubicBezTo>
                      <a:pt x="278431" y="16918"/>
                      <a:pt x="604014" y="12258"/>
                      <a:pt x="1062834" y="12454"/>
                    </a:cubicBezTo>
                    <a:cubicBezTo>
                      <a:pt x="8817733" y="12671"/>
                      <a:pt x="10551274" y="0"/>
                      <a:pt x="10551274" y="0"/>
                    </a:cubicBezTo>
                    <a:cubicBezTo>
                      <a:pt x="10618737" y="0"/>
                      <a:pt x="10694674" y="0"/>
                      <a:pt x="10773448" y="85073"/>
                    </a:cubicBezTo>
                    <a:cubicBezTo>
                      <a:pt x="10816426" y="131488"/>
                      <a:pt x="10817494" y="240224"/>
                      <a:pt x="10817899" y="320281"/>
                    </a:cubicBezTo>
                    <a:cubicBezTo>
                      <a:pt x="10817899" y="320281"/>
                      <a:pt x="10816195" y="5241263"/>
                      <a:pt x="10816195" y="6324502"/>
                    </a:cubicBezTo>
                    <a:cubicBezTo>
                      <a:pt x="10816195" y="6538661"/>
                      <a:pt x="10825342" y="6837839"/>
                      <a:pt x="10825342" y="6837839"/>
                    </a:cubicBezTo>
                    <a:cubicBezTo>
                      <a:pt x="10825342" y="6966508"/>
                      <a:pt x="10821173" y="7087086"/>
                      <a:pt x="10568335" y="7078952"/>
                    </a:cubicBezTo>
                    <a:cubicBezTo>
                      <a:pt x="10568335" y="7078952"/>
                      <a:pt x="10191862" y="7058653"/>
                      <a:pt x="9095459" y="7066252"/>
                    </a:cubicBezTo>
                    <a:cubicBezTo>
                      <a:pt x="2547822" y="7074386"/>
                      <a:pt x="304023" y="7087086"/>
                      <a:pt x="304023" y="7087086"/>
                    </a:cubicBezTo>
                    <a:cubicBezTo>
                      <a:pt x="132548" y="7087086"/>
                      <a:pt x="4213" y="6986016"/>
                      <a:pt x="8532" y="6783470"/>
                    </a:cubicBezTo>
                    <a:cubicBezTo>
                      <a:pt x="8532" y="6783470"/>
                      <a:pt x="9630" y="6284928"/>
                      <a:pt x="4815" y="1666310"/>
                    </a:cubicBezTo>
                    <a:cubicBezTo>
                      <a:pt x="0" y="663668"/>
                      <a:pt x="25592" y="330596"/>
                      <a:pt x="25592" y="330596"/>
                    </a:cubicBezTo>
                    <a:cubicBezTo>
                      <a:pt x="27224" y="150571"/>
                      <a:pt x="143504" y="16918"/>
                      <a:pt x="278431" y="16918"/>
                    </a:cubicBezTo>
                    <a:close/>
                  </a:path>
                </a:pathLst>
              </a:custGeom>
              <a:solidFill>
                <a:srgbClr val="FFF3E4"/>
              </a:solidFill>
            </p:spPr>
          </p:sp>
        </p:grp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633439" y="499642"/>
            <a:ext cx="7125419" cy="6729562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436806" y="2541440"/>
            <a:ext cx="5198981" cy="172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65"/>
              </a:lnSpc>
            </a:pPr>
            <a:r>
              <a:rPr lang="en-US" sz="10050">
                <a:solidFill>
                  <a:srgbClr val="000000"/>
                </a:solidFill>
                <a:cs typeface="Arabica"/>
              </a:rPr>
              <a:t>ข้อเสีย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274927" y="1545443"/>
            <a:ext cx="7531911" cy="4939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09"/>
              </a:lnSpc>
            </a:pPr>
            <a:r>
              <a:rPr lang="en-US" sz="4650" dirty="0" err="1">
                <a:solidFill>
                  <a:srgbClr val="000000"/>
                </a:solidFill>
                <a:cs typeface="Arabica"/>
              </a:rPr>
              <a:t>การเขียนโปรแกรมอาจดูสับซ้อน</a:t>
            </a:r>
            <a:r>
              <a:rPr lang="en-US" sz="4650" dirty="0">
                <a:solidFill>
                  <a:srgbClr val="000000"/>
                </a:solidFill>
                <a:cs typeface="Arabica"/>
              </a:rPr>
              <a:t> เพราะหลักการหาข้อมูลของตัวโปรแกรมมีความยุ่งยากที่จะทำให้โปรแกรมที่ RUN </a:t>
            </a:r>
            <a:r>
              <a:rPr lang="en-US" sz="4650" dirty="0" err="1">
                <a:solidFill>
                  <a:srgbClr val="000000"/>
                </a:solidFill>
                <a:cs typeface="Arabica"/>
              </a:rPr>
              <a:t>ออกมาแล้วได้รวดเร็วตามวัตถุประสงค์ของตัว</a:t>
            </a:r>
            <a:r>
              <a:rPr lang="en-US" sz="4650" dirty="0">
                <a:solidFill>
                  <a:srgbClr val="000000"/>
                </a:solidFill>
                <a:cs typeface="Arabica"/>
              </a:rPr>
              <a:t> Binary Tree </a:t>
            </a:r>
            <a:r>
              <a:rPr lang="en-US" sz="4650" dirty="0" err="1">
                <a:solidFill>
                  <a:srgbClr val="000000"/>
                </a:solidFill>
                <a:cs typeface="Arabica"/>
              </a:rPr>
              <a:t>แนวคิดการเขียนโปรแกรมซับซ้อน</a:t>
            </a:r>
            <a:endParaRPr lang="en-US" sz="4650" dirty="0">
              <a:solidFill>
                <a:srgbClr val="000000"/>
              </a:solidFill>
              <a:cs typeface="Arabica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53163">
            <a:off x="15509993" y="5742267"/>
            <a:ext cx="2406129" cy="319820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8762934">
            <a:off x="369179" y="8435125"/>
            <a:ext cx="2348424" cy="76857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720983">
            <a:off x="1738584" y="5412747"/>
            <a:ext cx="1794567" cy="308791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D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3786"/>
          <a:stretch>
            <a:fillRect/>
          </a:stretch>
        </p:blipFill>
        <p:spPr>
          <a:xfrm>
            <a:off x="0" y="6607"/>
            <a:ext cx="18288000" cy="1028039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431112">
            <a:off x="18516537" y="1631403"/>
            <a:ext cx="4144837" cy="391456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89756" y="1387562"/>
            <a:ext cx="12526952" cy="767275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276981">
            <a:off x="11589136" y="2469686"/>
            <a:ext cx="6147135" cy="573220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772345">
            <a:off x="928460" y="6581778"/>
            <a:ext cx="1499829" cy="315868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7840615">
            <a:off x="13859570" y="1515622"/>
            <a:ext cx="2348424" cy="76857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4503181" y="8221861"/>
            <a:ext cx="1061203" cy="106120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 rot="-611161">
            <a:off x="1289756" y="758915"/>
            <a:ext cx="862233" cy="193176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12886234" y="3798637"/>
            <a:ext cx="3883965" cy="3665492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 rot="-82263">
            <a:off x="2696260" y="3841478"/>
            <a:ext cx="8642759" cy="2502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48"/>
              </a:lnSpc>
            </a:pPr>
            <a:r>
              <a:rPr lang="en-US" sz="10400">
                <a:solidFill>
                  <a:srgbClr val="272626"/>
                </a:solidFill>
                <a:latin typeface="Arabica"/>
              </a:rPr>
              <a:t>end of presentation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E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3786"/>
          <a:stretch>
            <a:fillRect/>
          </a:stretch>
        </p:blipFill>
        <p:spPr>
          <a:xfrm>
            <a:off x="0" y="6607"/>
            <a:ext cx="18288000" cy="1028039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3079045" y="1226154"/>
            <a:ext cx="8504625" cy="803214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084232" y="3003365"/>
            <a:ext cx="6793480" cy="367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79"/>
              </a:lnSpc>
            </a:pPr>
            <a:r>
              <a:rPr lang="en-US" sz="5899">
                <a:solidFill>
                  <a:srgbClr val="000000"/>
                </a:solidFill>
                <a:cs typeface="Arabica"/>
              </a:rPr>
              <a:t>โครงสร้างข้อมูลและ</a:t>
            </a:r>
          </a:p>
          <a:p>
            <a:pPr algn="ctr">
              <a:lnSpc>
                <a:spcPts val="7079"/>
              </a:lnSpc>
            </a:pPr>
            <a:r>
              <a:rPr lang="en-US" sz="5899">
                <a:solidFill>
                  <a:srgbClr val="000000"/>
                </a:solidFill>
                <a:cs typeface="Arabica"/>
              </a:rPr>
              <a:t>อัลกอริทึมในโปรแกรม </a:t>
            </a:r>
          </a:p>
          <a:p>
            <a:pPr algn="ctr">
              <a:lnSpc>
                <a:spcPts val="7079"/>
              </a:lnSpc>
            </a:pPr>
            <a:r>
              <a:rPr lang="en-US" sz="5899">
                <a:solidFill>
                  <a:srgbClr val="000000"/>
                </a:solidFill>
                <a:cs typeface="Arabica"/>
              </a:rPr>
              <a:t>แปลงอักขระเป็น</a:t>
            </a:r>
          </a:p>
          <a:p>
            <a:pPr algn="ctr">
              <a:lnSpc>
                <a:spcPts val="7079"/>
              </a:lnSpc>
            </a:pPr>
            <a:r>
              <a:rPr lang="en-US" sz="5899">
                <a:solidFill>
                  <a:srgbClr val="000000"/>
                </a:solidFill>
                <a:latin typeface="Arabica"/>
              </a:rPr>
              <a:t>Morse Code</a:t>
            </a:r>
          </a:p>
          <a:p>
            <a:pPr algn="ctr">
              <a:lnSpc>
                <a:spcPts val="120"/>
              </a:lnSpc>
            </a:pPr>
            <a:endParaRPr lang="en-US" sz="5899">
              <a:solidFill>
                <a:srgbClr val="000000"/>
              </a:solidFill>
              <a:latin typeface="Arabica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752723">
            <a:off x="10996929" y="4708508"/>
            <a:ext cx="2071506" cy="272173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697473">
            <a:off x="2866822" y="2664708"/>
            <a:ext cx="1232340" cy="120769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7840615">
            <a:off x="2536802" y="8217261"/>
            <a:ext cx="2348424" cy="76857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4925324" y="3813999"/>
            <a:ext cx="1061203" cy="106120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-720983">
            <a:off x="1330478" y="5159115"/>
            <a:ext cx="1794567" cy="308791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3685053" y="7133981"/>
            <a:ext cx="4602947" cy="315301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D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3786"/>
          <a:stretch>
            <a:fillRect/>
          </a:stretch>
        </p:blipFill>
        <p:spPr>
          <a:xfrm>
            <a:off x="0" y="6607"/>
            <a:ext cx="18288000" cy="1028039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431112">
            <a:off x="18516537" y="1631403"/>
            <a:ext cx="4144837" cy="391456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89756" y="1387562"/>
            <a:ext cx="12526952" cy="767275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 rot="-86739">
            <a:off x="2523691" y="3474968"/>
            <a:ext cx="9829035" cy="342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3"/>
              </a:lnSpc>
            </a:pPr>
            <a:r>
              <a:rPr lang="en-US" sz="4299">
                <a:solidFill>
                  <a:srgbClr val="000000"/>
                </a:solidFill>
                <a:cs typeface="Arabica"/>
              </a:rPr>
              <a:t>นายชิษณุพงศ์ บุญมา</a:t>
            </a:r>
          </a:p>
          <a:p>
            <a:pPr algn="ctr">
              <a:lnSpc>
                <a:spcPts val="3783"/>
              </a:lnSpc>
            </a:pPr>
            <a:endParaRPr lang="en-US" sz="4299">
              <a:solidFill>
                <a:srgbClr val="000000"/>
              </a:solidFill>
              <a:cs typeface="Arabica"/>
            </a:endParaRPr>
          </a:p>
          <a:p>
            <a:pPr algn="ctr">
              <a:lnSpc>
                <a:spcPts val="3783"/>
              </a:lnSpc>
            </a:pPr>
            <a:r>
              <a:rPr lang="en-US" sz="4299">
                <a:solidFill>
                  <a:srgbClr val="000000"/>
                </a:solidFill>
                <a:cs typeface="Arabica"/>
              </a:rPr>
              <a:t>รหัสนักศึกษา 64015031</a:t>
            </a:r>
          </a:p>
          <a:p>
            <a:pPr algn="ctr">
              <a:lnSpc>
                <a:spcPts val="3783"/>
              </a:lnSpc>
            </a:pPr>
            <a:endParaRPr lang="en-US" sz="4299">
              <a:solidFill>
                <a:srgbClr val="000000"/>
              </a:solidFill>
              <a:cs typeface="Arabica"/>
            </a:endParaRPr>
          </a:p>
          <a:p>
            <a:pPr algn="ctr">
              <a:lnSpc>
                <a:spcPts val="3783"/>
              </a:lnSpc>
            </a:pPr>
            <a:r>
              <a:rPr lang="en-US" sz="4299">
                <a:solidFill>
                  <a:srgbClr val="000000"/>
                </a:solidFill>
                <a:cs typeface="Arabica"/>
              </a:rPr>
              <a:t>คณะวิศวกรรมศาสตร์ ภาควิชาวิศวกรรมคอมพิวเตอร์</a:t>
            </a:r>
          </a:p>
          <a:p>
            <a:pPr algn="ctr">
              <a:lnSpc>
                <a:spcPts val="3783"/>
              </a:lnSpc>
            </a:pPr>
            <a:endParaRPr lang="en-US" sz="4299">
              <a:solidFill>
                <a:srgbClr val="000000"/>
              </a:solidFill>
              <a:cs typeface="Arabica"/>
            </a:endParaRPr>
          </a:p>
          <a:p>
            <a:pPr algn="ctr">
              <a:lnSpc>
                <a:spcPts val="3783"/>
              </a:lnSpc>
            </a:pPr>
            <a:r>
              <a:rPr lang="en-US" sz="4299">
                <a:solidFill>
                  <a:srgbClr val="000000"/>
                </a:solidFill>
                <a:cs typeface="Arabica"/>
              </a:rPr>
              <a:t>สถาบันเทคโนโลยีพระจอมเกล้าเจ้าคุณทหารลาดกระบัง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772345">
            <a:off x="928460" y="6581778"/>
            <a:ext cx="1499829" cy="315868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7840615">
            <a:off x="13859570" y="1515622"/>
            <a:ext cx="2348424" cy="76857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4503181" y="8221861"/>
            <a:ext cx="1061203" cy="106120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-611161">
            <a:off x="1289756" y="758915"/>
            <a:ext cx="862233" cy="193176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 rot="580311">
            <a:off x="13229051" y="3100940"/>
            <a:ext cx="4224570" cy="3590885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 rot="-82743">
            <a:off x="3622356" y="2054938"/>
            <a:ext cx="7284832" cy="84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5"/>
              </a:lnSpc>
            </a:pPr>
            <a:r>
              <a:rPr lang="en-US" sz="4575">
                <a:solidFill>
                  <a:srgbClr val="000000"/>
                </a:solidFill>
                <a:cs typeface="Arabica"/>
              </a:rPr>
              <a:t>จัดทำโดย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D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3786"/>
          <a:stretch>
            <a:fillRect/>
          </a:stretch>
        </p:blipFill>
        <p:spPr>
          <a:xfrm>
            <a:off x="-11753" y="0"/>
            <a:ext cx="18299753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526989" y="2372089"/>
            <a:ext cx="13429747" cy="7169185"/>
            <a:chOff x="0" y="0"/>
            <a:chExt cx="10821129" cy="5776630"/>
          </a:xfrm>
        </p:grpSpPr>
        <p:sp>
          <p:nvSpPr>
            <p:cNvPr id="4" name="Freeform 4"/>
            <p:cNvSpPr/>
            <p:nvPr/>
          </p:nvSpPr>
          <p:spPr>
            <a:xfrm>
              <a:off x="-4213" y="0"/>
              <a:ext cx="10825342" cy="5776630"/>
            </a:xfrm>
            <a:custGeom>
              <a:avLst/>
              <a:gdLst/>
              <a:ahLst/>
              <a:cxnLst/>
              <a:rect l="l" t="t" r="r" b="b"/>
              <a:pathLst>
                <a:path w="10825342" h="5776630">
                  <a:moveTo>
                    <a:pt x="278431" y="16918"/>
                  </a:moveTo>
                  <a:cubicBezTo>
                    <a:pt x="278431" y="16918"/>
                    <a:pt x="604014" y="12258"/>
                    <a:pt x="1062834" y="12454"/>
                  </a:cubicBezTo>
                  <a:cubicBezTo>
                    <a:pt x="8817733" y="12671"/>
                    <a:pt x="10551274" y="0"/>
                    <a:pt x="10551274" y="0"/>
                  </a:cubicBezTo>
                  <a:cubicBezTo>
                    <a:pt x="10618737" y="0"/>
                    <a:pt x="10694674" y="0"/>
                    <a:pt x="10773448" y="85073"/>
                  </a:cubicBezTo>
                  <a:cubicBezTo>
                    <a:pt x="10816426" y="131488"/>
                    <a:pt x="10817494" y="240224"/>
                    <a:pt x="10817899" y="320281"/>
                  </a:cubicBezTo>
                  <a:cubicBezTo>
                    <a:pt x="10817899" y="320281"/>
                    <a:pt x="10816195" y="4157017"/>
                    <a:pt x="10816195" y="5014045"/>
                  </a:cubicBezTo>
                  <a:cubicBezTo>
                    <a:pt x="10816195" y="5228205"/>
                    <a:pt x="10825342" y="5527383"/>
                    <a:pt x="10825342" y="5527383"/>
                  </a:cubicBezTo>
                  <a:cubicBezTo>
                    <a:pt x="10825342" y="5656052"/>
                    <a:pt x="10821173" y="5776630"/>
                    <a:pt x="10568335" y="5768495"/>
                  </a:cubicBezTo>
                  <a:cubicBezTo>
                    <a:pt x="10568335" y="5768495"/>
                    <a:pt x="10191862" y="5748197"/>
                    <a:pt x="9095459" y="5755795"/>
                  </a:cubicBezTo>
                  <a:cubicBezTo>
                    <a:pt x="2547822" y="5763930"/>
                    <a:pt x="304023" y="5776630"/>
                    <a:pt x="304023" y="5776630"/>
                  </a:cubicBezTo>
                  <a:cubicBezTo>
                    <a:pt x="132548" y="5776630"/>
                    <a:pt x="4213" y="5675561"/>
                    <a:pt x="8532" y="5473013"/>
                  </a:cubicBezTo>
                  <a:cubicBezTo>
                    <a:pt x="8532" y="5473013"/>
                    <a:pt x="9630" y="4974472"/>
                    <a:pt x="4815" y="1481678"/>
                  </a:cubicBezTo>
                  <a:cubicBezTo>
                    <a:pt x="0" y="663668"/>
                    <a:pt x="25592" y="330596"/>
                    <a:pt x="25592" y="330596"/>
                  </a:cubicBezTo>
                  <a:cubicBezTo>
                    <a:pt x="27224" y="150571"/>
                    <a:pt x="143504" y="16918"/>
                    <a:pt x="278431" y="16918"/>
                  </a:cubicBezTo>
                  <a:close/>
                </a:path>
              </a:pathLst>
            </a:custGeom>
            <a:solidFill>
              <a:srgbClr val="FFF3E4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4726063" y="1098007"/>
            <a:ext cx="8835874" cy="2928203"/>
            <a:chOff x="0" y="0"/>
            <a:chExt cx="3435356" cy="1138475"/>
          </a:xfrm>
        </p:grpSpPr>
        <p:sp>
          <p:nvSpPr>
            <p:cNvPr id="6" name="Freeform 6"/>
            <p:cNvSpPr/>
            <p:nvPr/>
          </p:nvSpPr>
          <p:spPr>
            <a:xfrm>
              <a:off x="0" y="-4262"/>
              <a:ext cx="3443102" cy="1144961"/>
            </a:xfrm>
            <a:custGeom>
              <a:avLst/>
              <a:gdLst/>
              <a:ahLst/>
              <a:cxnLst/>
              <a:rect l="l" t="t" r="r" b="b"/>
              <a:pathLst>
                <a:path w="3443102" h="1144961">
                  <a:moveTo>
                    <a:pt x="2504203" y="1133773"/>
                  </a:moveTo>
                  <a:cubicBezTo>
                    <a:pt x="2504203" y="1133773"/>
                    <a:pt x="2084450" y="1144961"/>
                    <a:pt x="1621865" y="1142339"/>
                  </a:cubicBezTo>
                  <a:cubicBezTo>
                    <a:pt x="1584822" y="1140177"/>
                    <a:pt x="1057073" y="1132352"/>
                    <a:pt x="1057073" y="1132352"/>
                  </a:cubicBezTo>
                  <a:cubicBezTo>
                    <a:pt x="812931" y="1123518"/>
                    <a:pt x="565145" y="1106537"/>
                    <a:pt x="398404" y="1048359"/>
                  </a:cubicBezTo>
                  <a:cubicBezTo>
                    <a:pt x="120505" y="951398"/>
                    <a:pt x="0" y="773869"/>
                    <a:pt x="0" y="577261"/>
                  </a:cubicBezTo>
                  <a:lnTo>
                    <a:pt x="0" y="577259"/>
                  </a:lnTo>
                  <a:cubicBezTo>
                    <a:pt x="8536" y="440430"/>
                    <a:pt x="34263" y="311302"/>
                    <a:pt x="140291" y="225758"/>
                  </a:cubicBezTo>
                  <a:cubicBezTo>
                    <a:pt x="342602" y="62530"/>
                    <a:pt x="736658" y="7673"/>
                    <a:pt x="1155311" y="7673"/>
                  </a:cubicBezTo>
                  <a:cubicBezTo>
                    <a:pt x="1155311" y="7673"/>
                    <a:pt x="1551711" y="15681"/>
                    <a:pt x="1584822" y="7673"/>
                  </a:cubicBezTo>
                  <a:cubicBezTo>
                    <a:pt x="1865523" y="0"/>
                    <a:pt x="2329451" y="7673"/>
                    <a:pt x="2329451" y="7673"/>
                  </a:cubicBezTo>
                  <a:cubicBezTo>
                    <a:pt x="2697758" y="15152"/>
                    <a:pt x="3061071" y="84484"/>
                    <a:pt x="3258811" y="207066"/>
                  </a:cubicBezTo>
                  <a:cubicBezTo>
                    <a:pt x="3409828" y="300683"/>
                    <a:pt x="3443102" y="425358"/>
                    <a:pt x="3433962" y="577261"/>
                  </a:cubicBezTo>
                  <a:lnTo>
                    <a:pt x="3433962" y="577262"/>
                  </a:lnTo>
                  <a:cubicBezTo>
                    <a:pt x="3433962" y="891835"/>
                    <a:pt x="3150965" y="1105932"/>
                    <a:pt x="2504203" y="1133773"/>
                  </a:cubicBezTo>
                  <a:close/>
                </a:path>
              </a:pathLst>
            </a:custGeom>
            <a:solidFill>
              <a:srgbClr val="FDF5B6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766910" y="745988"/>
            <a:ext cx="3020414" cy="72086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803959">
            <a:off x="15232172" y="1616482"/>
            <a:ext cx="1449130" cy="134277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442419">
            <a:off x="907442" y="6074139"/>
            <a:ext cx="1930177" cy="154816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2627376">
            <a:off x="3311585" y="1061347"/>
            <a:ext cx="947383" cy="212253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rcRect r="440"/>
          <a:stretch>
            <a:fillRect/>
          </a:stretch>
        </p:blipFill>
        <p:spPr>
          <a:xfrm>
            <a:off x="3531564" y="4378561"/>
            <a:ext cx="11224872" cy="4879739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126108" y="1640181"/>
            <a:ext cx="8231509" cy="2386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62"/>
              </a:lnSpc>
            </a:pPr>
            <a:r>
              <a:rPr lang="en-US" sz="9625">
                <a:solidFill>
                  <a:srgbClr val="000000"/>
                </a:solidFill>
                <a:cs typeface="Arabica"/>
              </a:rPr>
              <a:t>ลักษณะของโครงสร้างข้อมูล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E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3786"/>
          <a:stretch>
            <a:fillRect/>
          </a:stretch>
        </p:blipFill>
        <p:spPr>
          <a:xfrm>
            <a:off x="0" y="6607"/>
            <a:ext cx="18288000" cy="1028039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526989" y="2372089"/>
            <a:ext cx="13429747" cy="7605384"/>
            <a:chOff x="0" y="0"/>
            <a:chExt cx="10821129" cy="6128101"/>
          </a:xfrm>
        </p:grpSpPr>
        <p:sp>
          <p:nvSpPr>
            <p:cNvPr id="4" name="Freeform 4"/>
            <p:cNvSpPr/>
            <p:nvPr/>
          </p:nvSpPr>
          <p:spPr>
            <a:xfrm>
              <a:off x="-4213" y="0"/>
              <a:ext cx="10825342" cy="6128101"/>
            </a:xfrm>
            <a:custGeom>
              <a:avLst/>
              <a:gdLst/>
              <a:ahLst/>
              <a:cxnLst/>
              <a:rect l="l" t="t" r="r" b="b"/>
              <a:pathLst>
                <a:path w="10825342" h="6128101">
                  <a:moveTo>
                    <a:pt x="278431" y="16918"/>
                  </a:moveTo>
                  <a:cubicBezTo>
                    <a:pt x="278431" y="16918"/>
                    <a:pt x="604014" y="12258"/>
                    <a:pt x="1062834" y="12454"/>
                  </a:cubicBezTo>
                  <a:cubicBezTo>
                    <a:pt x="8817733" y="12671"/>
                    <a:pt x="10551274" y="0"/>
                    <a:pt x="10551274" y="0"/>
                  </a:cubicBezTo>
                  <a:cubicBezTo>
                    <a:pt x="10618737" y="0"/>
                    <a:pt x="10694674" y="0"/>
                    <a:pt x="10773448" y="85073"/>
                  </a:cubicBezTo>
                  <a:cubicBezTo>
                    <a:pt x="10816426" y="131488"/>
                    <a:pt x="10817494" y="240224"/>
                    <a:pt x="10817899" y="320281"/>
                  </a:cubicBezTo>
                  <a:cubicBezTo>
                    <a:pt x="10817899" y="320281"/>
                    <a:pt x="10816195" y="4447817"/>
                    <a:pt x="10816195" y="5365517"/>
                  </a:cubicBezTo>
                  <a:cubicBezTo>
                    <a:pt x="10816195" y="5579676"/>
                    <a:pt x="10825342" y="5878855"/>
                    <a:pt x="10825342" y="5878855"/>
                  </a:cubicBezTo>
                  <a:cubicBezTo>
                    <a:pt x="10825342" y="6007523"/>
                    <a:pt x="10821173" y="6128101"/>
                    <a:pt x="10568335" y="6119967"/>
                  </a:cubicBezTo>
                  <a:cubicBezTo>
                    <a:pt x="10568335" y="6119967"/>
                    <a:pt x="10191862" y="6099668"/>
                    <a:pt x="9095459" y="6107267"/>
                  </a:cubicBezTo>
                  <a:cubicBezTo>
                    <a:pt x="2547822" y="6115401"/>
                    <a:pt x="304023" y="6128101"/>
                    <a:pt x="304023" y="6128101"/>
                  </a:cubicBezTo>
                  <a:cubicBezTo>
                    <a:pt x="132548" y="6128101"/>
                    <a:pt x="4213" y="6027032"/>
                    <a:pt x="8532" y="5824485"/>
                  </a:cubicBezTo>
                  <a:cubicBezTo>
                    <a:pt x="8532" y="5824485"/>
                    <a:pt x="9630" y="5325944"/>
                    <a:pt x="4815" y="1531197"/>
                  </a:cubicBezTo>
                  <a:cubicBezTo>
                    <a:pt x="0" y="663668"/>
                    <a:pt x="25592" y="330596"/>
                    <a:pt x="25592" y="330596"/>
                  </a:cubicBezTo>
                  <a:cubicBezTo>
                    <a:pt x="27224" y="150571"/>
                    <a:pt x="143504" y="16918"/>
                    <a:pt x="278431" y="16918"/>
                  </a:cubicBezTo>
                  <a:close/>
                </a:path>
              </a:pathLst>
            </a:custGeom>
            <a:solidFill>
              <a:srgbClr val="FFF3E4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5751495" y="1106419"/>
            <a:ext cx="6785009" cy="2248548"/>
            <a:chOff x="0" y="0"/>
            <a:chExt cx="3435356" cy="1138475"/>
          </a:xfrm>
        </p:grpSpPr>
        <p:sp>
          <p:nvSpPr>
            <p:cNvPr id="6" name="Freeform 6"/>
            <p:cNvSpPr/>
            <p:nvPr/>
          </p:nvSpPr>
          <p:spPr>
            <a:xfrm>
              <a:off x="0" y="-4262"/>
              <a:ext cx="3443102" cy="1144961"/>
            </a:xfrm>
            <a:custGeom>
              <a:avLst/>
              <a:gdLst/>
              <a:ahLst/>
              <a:cxnLst/>
              <a:rect l="l" t="t" r="r" b="b"/>
              <a:pathLst>
                <a:path w="3443102" h="1144961">
                  <a:moveTo>
                    <a:pt x="2504203" y="1133773"/>
                  </a:moveTo>
                  <a:cubicBezTo>
                    <a:pt x="2504203" y="1133773"/>
                    <a:pt x="2084450" y="1144961"/>
                    <a:pt x="1621865" y="1142339"/>
                  </a:cubicBezTo>
                  <a:cubicBezTo>
                    <a:pt x="1584822" y="1140177"/>
                    <a:pt x="1057073" y="1132352"/>
                    <a:pt x="1057073" y="1132352"/>
                  </a:cubicBezTo>
                  <a:cubicBezTo>
                    <a:pt x="812931" y="1123518"/>
                    <a:pt x="565145" y="1106537"/>
                    <a:pt x="398404" y="1048359"/>
                  </a:cubicBezTo>
                  <a:cubicBezTo>
                    <a:pt x="120505" y="951398"/>
                    <a:pt x="0" y="773869"/>
                    <a:pt x="0" y="577261"/>
                  </a:cubicBezTo>
                  <a:lnTo>
                    <a:pt x="0" y="577259"/>
                  </a:lnTo>
                  <a:cubicBezTo>
                    <a:pt x="8536" y="440430"/>
                    <a:pt x="34263" y="311302"/>
                    <a:pt x="140291" y="225758"/>
                  </a:cubicBezTo>
                  <a:cubicBezTo>
                    <a:pt x="342602" y="62530"/>
                    <a:pt x="736658" y="7673"/>
                    <a:pt x="1155311" y="7673"/>
                  </a:cubicBezTo>
                  <a:cubicBezTo>
                    <a:pt x="1155311" y="7673"/>
                    <a:pt x="1551711" y="15681"/>
                    <a:pt x="1584822" y="7673"/>
                  </a:cubicBezTo>
                  <a:cubicBezTo>
                    <a:pt x="1865523" y="0"/>
                    <a:pt x="2329451" y="7673"/>
                    <a:pt x="2329451" y="7673"/>
                  </a:cubicBezTo>
                  <a:cubicBezTo>
                    <a:pt x="2697758" y="15152"/>
                    <a:pt x="3061071" y="84484"/>
                    <a:pt x="3258811" y="207066"/>
                  </a:cubicBezTo>
                  <a:cubicBezTo>
                    <a:pt x="3409828" y="300683"/>
                    <a:pt x="3443102" y="425358"/>
                    <a:pt x="3433962" y="577261"/>
                  </a:cubicBezTo>
                  <a:lnTo>
                    <a:pt x="3433962" y="577262"/>
                  </a:lnTo>
                  <a:cubicBezTo>
                    <a:pt x="3433962" y="891835"/>
                    <a:pt x="3150965" y="1105932"/>
                    <a:pt x="2504203" y="1133773"/>
                  </a:cubicBezTo>
                  <a:close/>
                </a:path>
              </a:pathLst>
            </a:custGeom>
            <a:solidFill>
              <a:srgbClr val="FDF5B6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766910" y="745988"/>
            <a:ext cx="3020414" cy="72086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803959">
            <a:off x="15232172" y="1616482"/>
            <a:ext cx="1449130" cy="134277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442419">
            <a:off x="907442" y="6074139"/>
            <a:ext cx="1930177" cy="154816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2627376">
            <a:off x="3311585" y="1061347"/>
            <a:ext cx="947383" cy="212253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rcRect t="20263"/>
          <a:stretch>
            <a:fillRect/>
          </a:stretch>
        </p:blipFill>
        <p:spPr>
          <a:xfrm>
            <a:off x="6274843" y="3600519"/>
            <a:ext cx="6004549" cy="6170302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028245" y="1728266"/>
            <a:ext cx="8231509" cy="1290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62"/>
              </a:lnSpc>
            </a:pPr>
            <a:r>
              <a:rPr lang="en-US" sz="9625">
                <a:solidFill>
                  <a:srgbClr val="000000"/>
                </a:solidFill>
                <a:latin typeface="Arabica"/>
              </a:rPr>
              <a:t>Morse code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D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3786"/>
          <a:stretch>
            <a:fillRect/>
          </a:stretch>
        </p:blipFill>
        <p:spPr>
          <a:xfrm>
            <a:off x="0" y="6607"/>
            <a:ext cx="18288000" cy="1028039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032097" y="914435"/>
            <a:ext cx="8923993" cy="281514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423014" y="1512380"/>
            <a:ext cx="7589068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50"/>
              </a:lnSpc>
            </a:pPr>
            <a:r>
              <a:rPr lang="en-US" sz="9375">
                <a:solidFill>
                  <a:srgbClr val="000000"/>
                </a:solidFill>
                <a:cs typeface="Arabica"/>
              </a:rPr>
              <a:t>อัลกอริทึมที่ใช้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623680" y="4807187"/>
            <a:ext cx="6375547" cy="4552787"/>
            <a:chOff x="0" y="0"/>
            <a:chExt cx="8041232" cy="5742255"/>
          </a:xfrm>
        </p:grpSpPr>
        <p:sp>
          <p:nvSpPr>
            <p:cNvPr id="6" name="Freeform 6"/>
            <p:cNvSpPr/>
            <p:nvPr/>
          </p:nvSpPr>
          <p:spPr>
            <a:xfrm>
              <a:off x="0" y="-4073"/>
              <a:ext cx="8047623" cy="5748858"/>
            </a:xfrm>
            <a:custGeom>
              <a:avLst/>
              <a:gdLst/>
              <a:ahLst/>
              <a:cxnLst/>
              <a:rect l="l" t="t" r="r" b="b"/>
              <a:pathLst>
                <a:path w="8047623" h="5748858">
                  <a:moveTo>
                    <a:pt x="7419845" y="5694380"/>
                  </a:moveTo>
                  <a:cubicBezTo>
                    <a:pt x="7419845" y="5694380"/>
                    <a:pt x="6688970" y="5748858"/>
                    <a:pt x="5633256" y="5746236"/>
                  </a:cubicBezTo>
                  <a:cubicBezTo>
                    <a:pt x="3101516" y="5744074"/>
                    <a:pt x="1057074" y="5736249"/>
                    <a:pt x="1057074" y="5736249"/>
                  </a:cubicBezTo>
                  <a:cubicBezTo>
                    <a:pt x="812932" y="5727415"/>
                    <a:pt x="449110" y="5706185"/>
                    <a:pt x="282371" y="5648007"/>
                  </a:cubicBezTo>
                  <a:cubicBezTo>
                    <a:pt x="4469" y="5551044"/>
                    <a:pt x="0" y="5377765"/>
                    <a:pt x="0" y="4376960"/>
                  </a:cubicBezTo>
                  <a:lnTo>
                    <a:pt x="0" y="4376913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2039222" y="15681"/>
                    <a:pt x="4699719" y="7673"/>
                  </a:cubicBezTo>
                  <a:cubicBezTo>
                    <a:pt x="6470043" y="0"/>
                    <a:pt x="7186776" y="6979"/>
                    <a:pt x="7186776" y="6979"/>
                  </a:cubicBezTo>
                  <a:cubicBezTo>
                    <a:pt x="7555084" y="14458"/>
                    <a:pt x="7693344" y="42638"/>
                    <a:pt x="7891083" y="165219"/>
                  </a:cubicBezTo>
                  <a:cubicBezTo>
                    <a:pt x="8042101" y="258836"/>
                    <a:pt x="8047623" y="476157"/>
                    <a:pt x="8038482" y="4376913"/>
                  </a:cubicBezTo>
                  <a:lnTo>
                    <a:pt x="8038482" y="4376960"/>
                  </a:lnTo>
                  <a:cubicBezTo>
                    <a:pt x="8038481" y="5495730"/>
                    <a:pt x="7995697" y="5644318"/>
                    <a:pt x="7419845" y="5694380"/>
                  </a:cubicBezTo>
                  <a:close/>
                </a:path>
              </a:pathLst>
            </a:custGeom>
            <a:solidFill>
              <a:srgbClr val="FFF3E4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435868" y="4807187"/>
            <a:ext cx="6375547" cy="4552787"/>
            <a:chOff x="0" y="0"/>
            <a:chExt cx="8041232" cy="5742255"/>
          </a:xfrm>
        </p:grpSpPr>
        <p:sp>
          <p:nvSpPr>
            <p:cNvPr id="8" name="Freeform 8"/>
            <p:cNvSpPr/>
            <p:nvPr/>
          </p:nvSpPr>
          <p:spPr>
            <a:xfrm>
              <a:off x="0" y="-4073"/>
              <a:ext cx="8047623" cy="5748858"/>
            </a:xfrm>
            <a:custGeom>
              <a:avLst/>
              <a:gdLst/>
              <a:ahLst/>
              <a:cxnLst/>
              <a:rect l="l" t="t" r="r" b="b"/>
              <a:pathLst>
                <a:path w="8047623" h="5748858">
                  <a:moveTo>
                    <a:pt x="7419845" y="5694380"/>
                  </a:moveTo>
                  <a:cubicBezTo>
                    <a:pt x="7419845" y="5694380"/>
                    <a:pt x="6688970" y="5748858"/>
                    <a:pt x="5633256" y="5746236"/>
                  </a:cubicBezTo>
                  <a:cubicBezTo>
                    <a:pt x="3101516" y="5744074"/>
                    <a:pt x="1057074" y="5736249"/>
                    <a:pt x="1057074" y="5736249"/>
                  </a:cubicBezTo>
                  <a:cubicBezTo>
                    <a:pt x="812932" y="5727415"/>
                    <a:pt x="449110" y="5706185"/>
                    <a:pt x="282371" y="5648007"/>
                  </a:cubicBezTo>
                  <a:cubicBezTo>
                    <a:pt x="4469" y="5551044"/>
                    <a:pt x="0" y="5377765"/>
                    <a:pt x="0" y="4376960"/>
                  </a:cubicBezTo>
                  <a:lnTo>
                    <a:pt x="0" y="4376913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2039222" y="15681"/>
                    <a:pt x="4699719" y="7673"/>
                  </a:cubicBezTo>
                  <a:cubicBezTo>
                    <a:pt x="6470043" y="0"/>
                    <a:pt x="7186776" y="6979"/>
                    <a:pt x="7186776" y="6979"/>
                  </a:cubicBezTo>
                  <a:cubicBezTo>
                    <a:pt x="7555084" y="14458"/>
                    <a:pt x="7693344" y="42638"/>
                    <a:pt x="7891083" y="165219"/>
                  </a:cubicBezTo>
                  <a:cubicBezTo>
                    <a:pt x="8042101" y="258836"/>
                    <a:pt x="8047623" y="476157"/>
                    <a:pt x="8038482" y="4376913"/>
                  </a:cubicBezTo>
                  <a:lnTo>
                    <a:pt x="8038482" y="4376960"/>
                  </a:lnTo>
                  <a:cubicBezTo>
                    <a:pt x="8038481" y="5495730"/>
                    <a:pt x="7995697" y="5644318"/>
                    <a:pt x="7419845" y="5694380"/>
                  </a:cubicBezTo>
                  <a:close/>
                </a:path>
              </a:pathLst>
            </a:custGeom>
            <a:solidFill>
              <a:srgbClr val="FFF3E4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3346465" y="5575979"/>
            <a:ext cx="5163887" cy="303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40"/>
              </a:lnSpc>
            </a:pPr>
            <a:r>
              <a:rPr lang="en-US" sz="10400">
                <a:solidFill>
                  <a:srgbClr val="000000"/>
                </a:solidFill>
                <a:latin typeface="Arabica"/>
              </a:rPr>
              <a:t>Binary Tree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79796" y="4972840"/>
            <a:ext cx="5705942" cy="419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</a:pPr>
            <a:r>
              <a:rPr lang="en-US" sz="2999" dirty="0" err="1">
                <a:solidFill>
                  <a:srgbClr val="272626"/>
                </a:solidFill>
                <a:cs typeface="Arabica"/>
              </a:rPr>
              <a:t>เริ่มต้นที่</a:t>
            </a:r>
            <a:r>
              <a:rPr lang="en-US" sz="2999" dirty="0">
                <a:solidFill>
                  <a:srgbClr val="272626"/>
                </a:solidFill>
                <a:cs typeface="Arabica"/>
              </a:rPr>
              <a:t> Root node </a:t>
            </a:r>
            <a:r>
              <a:rPr lang="en-US" sz="2999" dirty="0" err="1">
                <a:solidFill>
                  <a:srgbClr val="272626"/>
                </a:solidFill>
                <a:cs typeface="Arabica"/>
              </a:rPr>
              <a:t>ของ</a:t>
            </a:r>
            <a:r>
              <a:rPr lang="en-US" sz="2999" dirty="0">
                <a:solidFill>
                  <a:srgbClr val="272626"/>
                </a:solidFill>
                <a:cs typeface="Arabica"/>
              </a:rPr>
              <a:t> Binary Tree </a:t>
            </a:r>
            <a:r>
              <a:rPr lang="en-US" sz="2999" dirty="0" err="1">
                <a:solidFill>
                  <a:srgbClr val="272626"/>
                </a:solidFill>
                <a:cs typeface="Arabica"/>
              </a:rPr>
              <a:t>การสืบทอดของ</a:t>
            </a:r>
            <a:r>
              <a:rPr lang="en-US" sz="2999" dirty="0">
                <a:solidFill>
                  <a:srgbClr val="272626"/>
                </a:solidFill>
                <a:cs typeface="Arabica"/>
              </a:rPr>
              <a:t> branches </a:t>
            </a:r>
            <a:r>
              <a:rPr lang="en-US" sz="2999" dirty="0" err="1">
                <a:solidFill>
                  <a:srgbClr val="272626"/>
                </a:solidFill>
                <a:cs typeface="Arabica"/>
              </a:rPr>
              <a:t>ที่เชื่อมต่อ</a:t>
            </a:r>
            <a:r>
              <a:rPr lang="en-US" sz="2999" dirty="0">
                <a:solidFill>
                  <a:srgbClr val="272626"/>
                </a:solidFill>
                <a:cs typeface="Arabica"/>
              </a:rPr>
              <a:t> ROOT Node </a:t>
            </a:r>
            <a:r>
              <a:rPr lang="en-US" sz="2999" dirty="0" err="1">
                <a:solidFill>
                  <a:srgbClr val="272626"/>
                </a:solidFill>
                <a:cs typeface="Arabica"/>
              </a:rPr>
              <a:t>กับอักขระที่ต้องการ</a:t>
            </a:r>
            <a:r>
              <a:rPr lang="en-US" sz="2999" dirty="0">
                <a:solidFill>
                  <a:srgbClr val="272626"/>
                </a:solidFill>
                <a:cs typeface="Arabica"/>
              </a:rPr>
              <a:t> </a:t>
            </a:r>
            <a:r>
              <a:rPr lang="en-US" sz="2999" dirty="0" err="1">
                <a:solidFill>
                  <a:srgbClr val="272626"/>
                </a:solidFill>
                <a:cs typeface="Arabica"/>
              </a:rPr>
              <a:t>ทำให้เรามีรหัสมอร์สสำหรับอักขระนี้</a:t>
            </a:r>
            <a:r>
              <a:rPr lang="en-US" sz="2999" dirty="0">
                <a:solidFill>
                  <a:srgbClr val="272626"/>
                </a:solidFill>
                <a:cs typeface="Arabica"/>
              </a:rPr>
              <a:t>  </a:t>
            </a:r>
            <a:r>
              <a:rPr lang="en-US" sz="2999" dirty="0" err="1">
                <a:solidFill>
                  <a:srgbClr val="272626"/>
                </a:solidFill>
                <a:cs typeface="Arabica"/>
              </a:rPr>
              <a:t>โดยพิจารณาว่า</a:t>
            </a:r>
            <a:r>
              <a:rPr lang="en-US" sz="2999" dirty="0">
                <a:solidFill>
                  <a:srgbClr val="272626"/>
                </a:solidFill>
                <a:cs typeface="Arabica"/>
              </a:rPr>
              <a:t>: </a:t>
            </a:r>
          </a:p>
          <a:p>
            <a:pPr>
              <a:lnSpc>
                <a:spcPts val="4109"/>
              </a:lnSpc>
            </a:pPr>
            <a:r>
              <a:rPr lang="en-US" sz="2999" dirty="0">
                <a:solidFill>
                  <a:srgbClr val="272626"/>
                </a:solidFill>
                <a:latin typeface="Arabica"/>
              </a:rPr>
              <a:t>-</a:t>
            </a:r>
            <a:r>
              <a:rPr lang="en-US" sz="2999" dirty="0" err="1">
                <a:solidFill>
                  <a:srgbClr val="272626"/>
                </a:solidFill>
                <a:latin typeface="Arabica"/>
              </a:rPr>
              <a:t>ด้านซ้ายให้เป็น</a:t>
            </a:r>
            <a:r>
              <a:rPr lang="en-US" sz="2999" dirty="0">
                <a:solidFill>
                  <a:srgbClr val="272626"/>
                </a:solidFill>
                <a:latin typeface="Arabica"/>
              </a:rPr>
              <a:t> dot (.) </a:t>
            </a:r>
          </a:p>
          <a:p>
            <a:pPr>
              <a:lnSpc>
                <a:spcPts val="4109"/>
              </a:lnSpc>
            </a:pPr>
            <a:r>
              <a:rPr lang="en-US" sz="2999" dirty="0">
                <a:solidFill>
                  <a:srgbClr val="272626"/>
                </a:solidFill>
                <a:latin typeface="Arabica"/>
              </a:rPr>
              <a:t>-</a:t>
            </a:r>
            <a:r>
              <a:rPr lang="en-US" sz="2999" dirty="0" err="1">
                <a:solidFill>
                  <a:srgbClr val="272626"/>
                </a:solidFill>
                <a:latin typeface="Arabica"/>
              </a:rPr>
              <a:t>ด้านขวาให้เป็น</a:t>
            </a:r>
            <a:r>
              <a:rPr lang="en-US" sz="2999" dirty="0">
                <a:solidFill>
                  <a:srgbClr val="272626"/>
                </a:solidFill>
                <a:latin typeface="Arabica"/>
              </a:rPr>
              <a:t> dash (–) </a:t>
            </a:r>
          </a:p>
          <a:p>
            <a:pPr marL="0" lvl="0" indent="0">
              <a:lnSpc>
                <a:spcPts val="4109"/>
              </a:lnSpc>
              <a:spcBef>
                <a:spcPct val="0"/>
              </a:spcBef>
            </a:pPr>
            <a:r>
              <a:rPr lang="en-US" sz="2999" dirty="0">
                <a:solidFill>
                  <a:srgbClr val="272626"/>
                </a:solidFill>
                <a:latin typeface="Arabica"/>
              </a:rPr>
              <a:t>**</a:t>
            </a:r>
            <a:r>
              <a:rPr lang="en-US" sz="2999" dirty="0" err="1">
                <a:solidFill>
                  <a:srgbClr val="272626"/>
                </a:solidFill>
                <a:latin typeface="Arabica"/>
              </a:rPr>
              <a:t>ตัวอย่างเช่น</a:t>
            </a:r>
            <a:r>
              <a:rPr lang="en-US" sz="2999" dirty="0">
                <a:solidFill>
                  <a:srgbClr val="272626"/>
                </a:solidFill>
                <a:latin typeface="Arabica"/>
              </a:rPr>
              <a:t> </a:t>
            </a:r>
            <a:r>
              <a:rPr lang="en-US" sz="2999" dirty="0" err="1">
                <a:solidFill>
                  <a:srgbClr val="272626"/>
                </a:solidFill>
                <a:latin typeface="Arabica"/>
              </a:rPr>
              <a:t>รหัสมอร์สสำหรับตัวอักษร</a:t>
            </a:r>
            <a:r>
              <a:rPr lang="en-US" sz="2999" dirty="0">
                <a:solidFill>
                  <a:srgbClr val="272626"/>
                </a:solidFill>
                <a:latin typeface="Arabica"/>
              </a:rPr>
              <a:t> A </a:t>
            </a:r>
            <a:r>
              <a:rPr lang="en-US" sz="2999" dirty="0" err="1">
                <a:solidFill>
                  <a:srgbClr val="272626"/>
                </a:solidFill>
                <a:latin typeface="Arabica"/>
              </a:rPr>
              <a:t>คือ</a:t>
            </a:r>
            <a:r>
              <a:rPr lang="en-US" sz="2999" dirty="0">
                <a:solidFill>
                  <a:srgbClr val="272626"/>
                </a:solidFill>
                <a:latin typeface="Arabica"/>
              </a:rPr>
              <a:t> .- </a:t>
            </a:r>
            <a:r>
              <a:rPr lang="en-US" sz="2999" dirty="0" err="1">
                <a:solidFill>
                  <a:srgbClr val="272626"/>
                </a:solidFill>
                <a:latin typeface="Arabica"/>
              </a:rPr>
              <a:t>และ</a:t>
            </a:r>
            <a:r>
              <a:rPr lang="en-US" sz="2999" dirty="0">
                <a:solidFill>
                  <a:srgbClr val="272626"/>
                </a:solidFill>
                <a:latin typeface="Arabica"/>
              </a:rPr>
              <a:t> B </a:t>
            </a:r>
            <a:r>
              <a:rPr lang="en-US" sz="2999" dirty="0" err="1">
                <a:solidFill>
                  <a:srgbClr val="272626"/>
                </a:solidFill>
                <a:latin typeface="Arabica"/>
              </a:rPr>
              <a:t>คือ</a:t>
            </a:r>
            <a:r>
              <a:rPr lang="en-US" sz="2999" dirty="0">
                <a:solidFill>
                  <a:srgbClr val="272626"/>
                </a:solidFill>
                <a:latin typeface="Arabica"/>
              </a:rPr>
              <a:t> -...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317294">
            <a:off x="2172253" y="2780368"/>
            <a:ext cx="2348424" cy="76857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510921" y="3441184"/>
            <a:ext cx="1061203" cy="106120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5385738" y="7417993"/>
            <a:ext cx="2312618" cy="212611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772345">
            <a:off x="1513635" y="4629762"/>
            <a:ext cx="1499829" cy="315868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E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3786"/>
          <a:stretch>
            <a:fillRect/>
          </a:stretch>
        </p:blipFill>
        <p:spPr>
          <a:xfrm>
            <a:off x="0" y="6607"/>
            <a:ext cx="18288000" cy="1028039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83471" y="2737881"/>
            <a:ext cx="10233589" cy="6782140"/>
            <a:chOff x="0" y="0"/>
            <a:chExt cx="8245799" cy="5464765"/>
          </a:xfrm>
        </p:grpSpPr>
        <p:sp>
          <p:nvSpPr>
            <p:cNvPr id="4" name="Freeform 4"/>
            <p:cNvSpPr/>
            <p:nvPr/>
          </p:nvSpPr>
          <p:spPr>
            <a:xfrm>
              <a:off x="-4213" y="0"/>
              <a:ext cx="8250011" cy="5464765"/>
            </a:xfrm>
            <a:custGeom>
              <a:avLst/>
              <a:gdLst/>
              <a:ahLst/>
              <a:cxnLst/>
              <a:rect l="l" t="t" r="r" b="b"/>
              <a:pathLst>
                <a:path w="8250011" h="5464765">
                  <a:moveTo>
                    <a:pt x="278431" y="16918"/>
                  </a:moveTo>
                  <a:cubicBezTo>
                    <a:pt x="278431" y="16918"/>
                    <a:pt x="604014" y="12258"/>
                    <a:pt x="1016982" y="12454"/>
                  </a:cubicBezTo>
                  <a:cubicBezTo>
                    <a:pt x="6568136" y="12671"/>
                    <a:pt x="7975943" y="0"/>
                    <a:pt x="7975943" y="0"/>
                  </a:cubicBezTo>
                  <a:cubicBezTo>
                    <a:pt x="8043407" y="0"/>
                    <a:pt x="8119344" y="0"/>
                    <a:pt x="8198117" y="85073"/>
                  </a:cubicBezTo>
                  <a:cubicBezTo>
                    <a:pt x="8241095" y="131488"/>
                    <a:pt x="8242163" y="240224"/>
                    <a:pt x="8242568" y="320281"/>
                  </a:cubicBezTo>
                  <a:cubicBezTo>
                    <a:pt x="8242568" y="320281"/>
                    <a:pt x="8240864" y="3898986"/>
                    <a:pt x="8240864" y="4702181"/>
                  </a:cubicBezTo>
                  <a:cubicBezTo>
                    <a:pt x="8240864" y="4916340"/>
                    <a:pt x="8250011" y="5215519"/>
                    <a:pt x="8250011" y="5215519"/>
                  </a:cubicBezTo>
                  <a:cubicBezTo>
                    <a:pt x="8250011" y="5344188"/>
                    <a:pt x="8245842" y="5464765"/>
                    <a:pt x="7993004" y="5456631"/>
                  </a:cubicBezTo>
                  <a:cubicBezTo>
                    <a:pt x="7993004" y="5456631"/>
                    <a:pt x="7616532" y="5436333"/>
                    <a:pt x="6766938" y="5443931"/>
                  </a:cubicBezTo>
                  <a:cubicBezTo>
                    <a:pt x="2079974" y="5452065"/>
                    <a:pt x="304023" y="5464765"/>
                    <a:pt x="304023" y="5464765"/>
                  </a:cubicBezTo>
                  <a:cubicBezTo>
                    <a:pt x="132548" y="5464765"/>
                    <a:pt x="4213" y="5363696"/>
                    <a:pt x="8532" y="5161149"/>
                  </a:cubicBezTo>
                  <a:cubicBezTo>
                    <a:pt x="8532" y="5161149"/>
                    <a:pt x="9630" y="4662608"/>
                    <a:pt x="4815" y="1437739"/>
                  </a:cubicBezTo>
                  <a:cubicBezTo>
                    <a:pt x="0" y="663668"/>
                    <a:pt x="25592" y="330596"/>
                    <a:pt x="25592" y="330596"/>
                  </a:cubicBezTo>
                  <a:cubicBezTo>
                    <a:pt x="27224" y="150571"/>
                    <a:pt x="143504" y="16918"/>
                    <a:pt x="278431" y="16918"/>
                  </a:cubicBezTo>
                  <a:close/>
                </a:path>
              </a:pathLst>
            </a:custGeom>
            <a:solidFill>
              <a:srgbClr val="FFF3E4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514974" y="1408634"/>
            <a:ext cx="9570585" cy="3171686"/>
            <a:chOff x="0" y="0"/>
            <a:chExt cx="3435356" cy="1138475"/>
          </a:xfrm>
        </p:grpSpPr>
        <p:sp>
          <p:nvSpPr>
            <p:cNvPr id="6" name="Freeform 6"/>
            <p:cNvSpPr/>
            <p:nvPr/>
          </p:nvSpPr>
          <p:spPr>
            <a:xfrm>
              <a:off x="0" y="-4262"/>
              <a:ext cx="3443102" cy="1144961"/>
            </a:xfrm>
            <a:custGeom>
              <a:avLst/>
              <a:gdLst/>
              <a:ahLst/>
              <a:cxnLst/>
              <a:rect l="l" t="t" r="r" b="b"/>
              <a:pathLst>
                <a:path w="3443102" h="1144961">
                  <a:moveTo>
                    <a:pt x="2504203" y="1133773"/>
                  </a:moveTo>
                  <a:cubicBezTo>
                    <a:pt x="2504203" y="1133773"/>
                    <a:pt x="2084450" y="1144961"/>
                    <a:pt x="1621865" y="1142339"/>
                  </a:cubicBezTo>
                  <a:cubicBezTo>
                    <a:pt x="1584822" y="1140177"/>
                    <a:pt x="1057073" y="1132352"/>
                    <a:pt x="1057073" y="1132352"/>
                  </a:cubicBezTo>
                  <a:cubicBezTo>
                    <a:pt x="812931" y="1123518"/>
                    <a:pt x="565145" y="1106537"/>
                    <a:pt x="398404" y="1048359"/>
                  </a:cubicBezTo>
                  <a:cubicBezTo>
                    <a:pt x="120505" y="951398"/>
                    <a:pt x="0" y="773869"/>
                    <a:pt x="0" y="577261"/>
                  </a:cubicBezTo>
                  <a:lnTo>
                    <a:pt x="0" y="577259"/>
                  </a:lnTo>
                  <a:cubicBezTo>
                    <a:pt x="8536" y="440430"/>
                    <a:pt x="34263" y="311302"/>
                    <a:pt x="140291" y="225758"/>
                  </a:cubicBezTo>
                  <a:cubicBezTo>
                    <a:pt x="342602" y="62530"/>
                    <a:pt x="736658" y="7673"/>
                    <a:pt x="1155311" y="7673"/>
                  </a:cubicBezTo>
                  <a:cubicBezTo>
                    <a:pt x="1155311" y="7673"/>
                    <a:pt x="1551711" y="15681"/>
                    <a:pt x="1584822" y="7673"/>
                  </a:cubicBezTo>
                  <a:cubicBezTo>
                    <a:pt x="1865523" y="0"/>
                    <a:pt x="2329451" y="7673"/>
                    <a:pt x="2329451" y="7673"/>
                  </a:cubicBezTo>
                  <a:cubicBezTo>
                    <a:pt x="2697758" y="15152"/>
                    <a:pt x="3061071" y="84484"/>
                    <a:pt x="3258811" y="207066"/>
                  </a:cubicBezTo>
                  <a:cubicBezTo>
                    <a:pt x="3409828" y="300683"/>
                    <a:pt x="3443102" y="425358"/>
                    <a:pt x="3433962" y="577261"/>
                  </a:cubicBezTo>
                  <a:lnTo>
                    <a:pt x="3433962" y="577262"/>
                  </a:lnTo>
                  <a:cubicBezTo>
                    <a:pt x="3433962" y="891835"/>
                    <a:pt x="3150965" y="1105932"/>
                    <a:pt x="2504203" y="1133773"/>
                  </a:cubicBezTo>
                  <a:close/>
                </a:path>
              </a:pathLst>
            </a:custGeom>
            <a:solidFill>
              <a:srgbClr val="9CCEE9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95306" y="4660758"/>
            <a:ext cx="8540696" cy="491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86"/>
              </a:lnSpc>
            </a:pPr>
            <a:endParaRPr/>
          </a:p>
          <a:p>
            <a:pPr>
              <a:lnSpc>
                <a:spcPts val="4286"/>
              </a:lnSpc>
            </a:pPr>
            <a:r>
              <a:rPr lang="en-US" sz="3375">
                <a:solidFill>
                  <a:srgbClr val="272626"/>
                </a:solidFill>
                <a:cs typeface="Arabica"/>
              </a:rPr>
              <a:t>อักขระแต่ละตัวประกอบด้วยชุดของจุดหรือขีด 1 ถึง 5 จุด (เรียกอีกอย่างว่า "dits" และ "dahs") Binary Tree ได้รับการออกแบบโดยคำนึงถึงความถี่ของอักขระแต่ละตัวในภาษาอังกฤษ ดังนั้นอักขระที่ใช้บ่อยที่สุด เช่น E และ T มีจุดหรือเส้นประเพียง 1 จุด (E = “.”, T = “–”) ในขณะที่อักขระที่มีความถี่น้อยกว่า อาจมีจุดหรือขีด 4 ถึง 5 จุด (เช่น Q = “– – . –” และ J = “. – – –”)</a:t>
            </a:r>
          </a:p>
          <a:p>
            <a:pPr algn="ctr">
              <a:lnSpc>
                <a:spcPts val="4286"/>
              </a:lnSpc>
            </a:pPr>
            <a:endParaRPr lang="en-US" sz="3375">
              <a:solidFill>
                <a:srgbClr val="272626"/>
              </a:solidFill>
              <a:cs typeface="Arabica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099208" y="379934"/>
            <a:ext cx="2402117" cy="149107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571621" y="7200277"/>
            <a:ext cx="2734793" cy="237395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6952272" flipV="1">
            <a:off x="11278919" y="7357881"/>
            <a:ext cx="1148883" cy="192648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4877751" y="1408634"/>
            <a:ext cx="2122534" cy="208964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548903">
            <a:off x="88511" y="2778794"/>
            <a:ext cx="2482113" cy="263544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1580770" y="3652976"/>
            <a:ext cx="4957590" cy="41148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338230" y="2087211"/>
            <a:ext cx="7924072" cy="964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86"/>
              </a:lnSpc>
            </a:pPr>
            <a:r>
              <a:rPr lang="en-US" sz="5988">
                <a:solidFill>
                  <a:srgbClr val="000000"/>
                </a:solidFill>
                <a:cs typeface="Arabica"/>
              </a:rPr>
              <a:t>การทำงานของ </a:t>
            </a:r>
          </a:p>
          <a:p>
            <a:pPr algn="ctr">
              <a:lnSpc>
                <a:spcPts val="7186"/>
              </a:lnSpc>
            </a:pPr>
            <a:r>
              <a:rPr lang="en-US" sz="5988">
                <a:solidFill>
                  <a:srgbClr val="000000"/>
                </a:solidFill>
                <a:latin typeface="Arabica"/>
              </a:rPr>
              <a:t>Binary Tree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D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3786"/>
          <a:stretch>
            <a:fillRect/>
          </a:stretch>
        </p:blipFill>
        <p:spPr>
          <a:xfrm>
            <a:off x="-11753" y="0"/>
            <a:ext cx="18299753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526989" y="2372089"/>
            <a:ext cx="13429747" cy="7605384"/>
            <a:chOff x="0" y="0"/>
            <a:chExt cx="10821129" cy="6128101"/>
          </a:xfrm>
        </p:grpSpPr>
        <p:sp>
          <p:nvSpPr>
            <p:cNvPr id="4" name="Freeform 4"/>
            <p:cNvSpPr/>
            <p:nvPr/>
          </p:nvSpPr>
          <p:spPr>
            <a:xfrm>
              <a:off x="-4213" y="0"/>
              <a:ext cx="10825342" cy="6128101"/>
            </a:xfrm>
            <a:custGeom>
              <a:avLst/>
              <a:gdLst/>
              <a:ahLst/>
              <a:cxnLst/>
              <a:rect l="l" t="t" r="r" b="b"/>
              <a:pathLst>
                <a:path w="10825342" h="6128101">
                  <a:moveTo>
                    <a:pt x="278431" y="16918"/>
                  </a:moveTo>
                  <a:cubicBezTo>
                    <a:pt x="278431" y="16918"/>
                    <a:pt x="604014" y="12258"/>
                    <a:pt x="1062834" y="12454"/>
                  </a:cubicBezTo>
                  <a:cubicBezTo>
                    <a:pt x="8817733" y="12671"/>
                    <a:pt x="10551274" y="0"/>
                    <a:pt x="10551274" y="0"/>
                  </a:cubicBezTo>
                  <a:cubicBezTo>
                    <a:pt x="10618737" y="0"/>
                    <a:pt x="10694674" y="0"/>
                    <a:pt x="10773448" y="85073"/>
                  </a:cubicBezTo>
                  <a:cubicBezTo>
                    <a:pt x="10816426" y="131488"/>
                    <a:pt x="10817494" y="240224"/>
                    <a:pt x="10817899" y="320281"/>
                  </a:cubicBezTo>
                  <a:cubicBezTo>
                    <a:pt x="10817899" y="320281"/>
                    <a:pt x="10816195" y="4447817"/>
                    <a:pt x="10816195" y="5365517"/>
                  </a:cubicBezTo>
                  <a:cubicBezTo>
                    <a:pt x="10816195" y="5579676"/>
                    <a:pt x="10825342" y="5878855"/>
                    <a:pt x="10825342" y="5878855"/>
                  </a:cubicBezTo>
                  <a:cubicBezTo>
                    <a:pt x="10825342" y="6007523"/>
                    <a:pt x="10821173" y="6128101"/>
                    <a:pt x="10568335" y="6119967"/>
                  </a:cubicBezTo>
                  <a:cubicBezTo>
                    <a:pt x="10568335" y="6119967"/>
                    <a:pt x="10191862" y="6099668"/>
                    <a:pt x="9095459" y="6107267"/>
                  </a:cubicBezTo>
                  <a:cubicBezTo>
                    <a:pt x="2547822" y="6115401"/>
                    <a:pt x="304023" y="6128101"/>
                    <a:pt x="304023" y="6128101"/>
                  </a:cubicBezTo>
                  <a:cubicBezTo>
                    <a:pt x="132548" y="6128101"/>
                    <a:pt x="4213" y="6027032"/>
                    <a:pt x="8532" y="5824485"/>
                  </a:cubicBezTo>
                  <a:cubicBezTo>
                    <a:pt x="8532" y="5824485"/>
                    <a:pt x="9630" y="5325944"/>
                    <a:pt x="4815" y="1531197"/>
                  </a:cubicBezTo>
                  <a:cubicBezTo>
                    <a:pt x="0" y="663668"/>
                    <a:pt x="25592" y="330596"/>
                    <a:pt x="25592" y="330596"/>
                  </a:cubicBezTo>
                  <a:cubicBezTo>
                    <a:pt x="27224" y="150571"/>
                    <a:pt x="143504" y="16918"/>
                    <a:pt x="278431" y="16918"/>
                  </a:cubicBezTo>
                  <a:close/>
                </a:path>
              </a:pathLst>
            </a:custGeom>
            <a:solidFill>
              <a:srgbClr val="FFF3E4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5751495" y="1106419"/>
            <a:ext cx="6785009" cy="2248548"/>
            <a:chOff x="0" y="0"/>
            <a:chExt cx="3435356" cy="1138475"/>
          </a:xfrm>
        </p:grpSpPr>
        <p:sp>
          <p:nvSpPr>
            <p:cNvPr id="6" name="Freeform 6"/>
            <p:cNvSpPr/>
            <p:nvPr/>
          </p:nvSpPr>
          <p:spPr>
            <a:xfrm>
              <a:off x="0" y="-4262"/>
              <a:ext cx="3443102" cy="1144961"/>
            </a:xfrm>
            <a:custGeom>
              <a:avLst/>
              <a:gdLst/>
              <a:ahLst/>
              <a:cxnLst/>
              <a:rect l="l" t="t" r="r" b="b"/>
              <a:pathLst>
                <a:path w="3443102" h="1144961">
                  <a:moveTo>
                    <a:pt x="2504203" y="1133773"/>
                  </a:moveTo>
                  <a:cubicBezTo>
                    <a:pt x="2504203" y="1133773"/>
                    <a:pt x="2084450" y="1144961"/>
                    <a:pt x="1621865" y="1142339"/>
                  </a:cubicBezTo>
                  <a:cubicBezTo>
                    <a:pt x="1584822" y="1140177"/>
                    <a:pt x="1057073" y="1132352"/>
                    <a:pt x="1057073" y="1132352"/>
                  </a:cubicBezTo>
                  <a:cubicBezTo>
                    <a:pt x="812931" y="1123518"/>
                    <a:pt x="565145" y="1106537"/>
                    <a:pt x="398404" y="1048359"/>
                  </a:cubicBezTo>
                  <a:cubicBezTo>
                    <a:pt x="120505" y="951398"/>
                    <a:pt x="0" y="773869"/>
                    <a:pt x="0" y="577261"/>
                  </a:cubicBezTo>
                  <a:lnTo>
                    <a:pt x="0" y="577259"/>
                  </a:lnTo>
                  <a:cubicBezTo>
                    <a:pt x="8536" y="440430"/>
                    <a:pt x="34263" y="311302"/>
                    <a:pt x="140291" y="225758"/>
                  </a:cubicBezTo>
                  <a:cubicBezTo>
                    <a:pt x="342602" y="62530"/>
                    <a:pt x="736658" y="7673"/>
                    <a:pt x="1155311" y="7673"/>
                  </a:cubicBezTo>
                  <a:cubicBezTo>
                    <a:pt x="1155311" y="7673"/>
                    <a:pt x="1551711" y="15681"/>
                    <a:pt x="1584822" y="7673"/>
                  </a:cubicBezTo>
                  <a:cubicBezTo>
                    <a:pt x="1865523" y="0"/>
                    <a:pt x="2329451" y="7673"/>
                    <a:pt x="2329451" y="7673"/>
                  </a:cubicBezTo>
                  <a:cubicBezTo>
                    <a:pt x="2697758" y="15152"/>
                    <a:pt x="3061071" y="84484"/>
                    <a:pt x="3258811" y="207066"/>
                  </a:cubicBezTo>
                  <a:cubicBezTo>
                    <a:pt x="3409828" y="300683"/>
                    <a:pt x="3443102" y="425358"/>
                    <a:pt x="3433962" y="577261"/>
                  </a:cubicBezTo>
                  <a:lnTo>
                    <a:pt x="3433962" y="577262"/>
                  </a:lnTo>
                  <a:cubicBezTo>
                    <a:pt x="3433962" y="891835"/>
                    <a:pt x="3150965" y="1105932"/>
                    <a:pt x="2504203" y="1133773"/>
                  </a:cubicBezTo>
                  <a:close/>
                </a:path>
              </a:pathLst>
            </a:custGeom>
            <a:solidFill>
              <a:srgbClr val="FDF5B6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766910" y="745988"/>
            <a:ext cx="3020414" cy="72086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803959">
            <a:off x="15232172" y="1616482"/>
            <a:ext cx="1449130" cy="134277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442419">
            <a:off x="907442" y="6074139"/>
            <a:ext cx="1930177" cy="154816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2627376">
            <a:off x="3311585" y="1061347"/>
            <a:ext cx="947383" cy="2122534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473920" y="1887726"/>
            <a:ext cx="7062585" cy="1111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2"/>
              </a:lnSpc>
            </a:pPr>
            <a:r>
              <a:rPr lang="en-US" sz="8258">
                <a:solidFill>
                  <a:srgbClr val="000000"/>
                </a:solidFill>
                <a:cs typeface="Arabica"/>
              </a:rPr>
              <a:t>การนำมาใช้งาน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838155" y="3826035"/>
            <a:ext cx="10611689" cy="543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33"/>
              </a:lnSpc>
              <a:spcBef>
                <a:spcPct val="0"/>
              </a:spcBef>
            </a:pPr>
            <a:r>
              <a:rPr lang="en-US" sz="4381">
                <a:solidFill>
                  <a:srgbClr val="000000"/>
                </a:solidFill>
                <a:cs typeface="Arabica"/>
              </a:rPr>
              <a:t>การแปลงรหัสมอร์สนั้นเราสามารถนำมาใช้ในการส่งสาร หรือส่งรหัสลับที่ไม่ต้องการให้ใครรู้ ส่วนใหญ่จะเห็นในทางการทหารหรือหน่วยงานลับของราชการ ซึ่งตัวโปรแกรมนี้เราสามารถป้อนตัวอักขระหรือประโยคสื่อสารที่เราต้องการจะส่งได้เลย ไม่ต้องนั่งแปลงหรือเทียบข้อมูลเอง เราใช้ตัวโปรแกรมนี้แปลงแล้วส่งข้อมูลได้เลยเพื่อความรวดเร็วในการทำข่าวกรองขององค์กรนั้น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C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3786"/>
          <a:stretch>
            <a:fillRect/>
          </a:stretch>
        </p:blipFill>
        <p:spPr>
          <a:xfrm>
            <a:off x="0" y="6607"/>
            <a:ext cx="18288000" cy="1028039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09608" y="830773"/>
            <a:ext cx="13682087" cy="9068387"/>
            <a:chOff x="0" y="0"/>
            <a:chExt cx="18242782" cy="12091182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281638"/>
              <a:ext cx="17924518" cy="11809544"/>
              <a:chOff x="0" y="0"/>
              <a:chExt cx="10805670" cy="711930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-4213" y="0"/>
                <a:ext cx="10809882" cy="7119301"/>
              </a:xfrm>
              <a:custGeom>
                <a:avLst/>
                <a:gdLst/>
                <a:ahLst/>
                <a:cxnLst/>
                <a:rect l="l" t="t" r="r" b="b"/>
                <a:pathLst>
                  <a:path w="10809882" h="7119301">
                    <a:moveTo>
                      <a:pt x="278431" y="16918"/>
                    </a:moveTo>
                    <a:cubicBezTo>
                      <a:pt x="278431" y="16918"/>
                      <a:pt x="604014" y="12258"/>
                      <a:pt x="1062558" y="12454"/>
                    </a:cubicBezTo>
                    <a:cubicBezTo>
                      <a:pt x="8804229" y="12671"/>
                      <a:pt x="10535814" y="0"/>
                      <a:pt x="10535814" y="0"/>
                    </a:cubicBezTo>
                    <a:cubicBezTo>
                      <a:pt x="10603278" y="0"/>
                      <a:pt x="10679215" y="0"/>
                      <a:pt x="10757988" y="85073"/>
                    </a:cubicBezTo>
                    <a:cubicBezTo>
                      <a:pt x="10800966" y="131488"/>
                      <a:pt x="10802035" y="240224"/>
                      <a:pt x="10802439" y="320281"/>
                    </a:cubicBezTo>
                    <a:cubicBezTo>
                      <a:pt x="10802439" y="320281"/>
                      <a:pt x="10800735" y="5267917"/>
                      <a:pt x="10800735" y="6356717"/>
                    </a:cubicBezTo>
                    <a:cubicBezTo>
                      <a:pt x="10800735" y="6570876"/>
                      <a:pt x="10809883" y="6870054"/>
                      <a:pt x="10809883" y="6870054"/>
                    </a:cubicBezTo>
                    <a:cubicBezTo>
                      <a:pt x="10809883" y="6998723"/>
                      <a:pt x="10805713" y="7119301"/>
                      <a:pt x="10552875" y="7111167"/>
                    </a:cubicBezTo>
                    <a:cubicBezTo>
                      <a:pt x="10552875" y="7111167"/>
                      <a:pt x="10176403" y="7090868"/>
                      <a:pt x="9081481" y="7098467"/>
                    </a:cubicBezTo>
                    <a:cubicBezTo>
                      <a:pt x="2545013" y="7106601"/>
                      <a:pt x="304023" y="7119301"/>
                      <a:pt x="304023" y="7119301"/>
                    </a:cubicBezTo>
                    <a:cubicBezTo>
                      <a:pt x="132548" y="7119301"/>
                      <a:pt x="4213" y="7018231"/>
                      <a:pt x="8532" y="6815685"/>
                    </a:cubicBezTo>
                    <a:cubicBezTo>
                      <a:pt x="8532" y="6815685"/>
                      <a:pt x="9630" y="6317143"/>
                      <a:pt x="4815" y="1670849"/>
                    </a:cubicBezTo>
                    <a:cubicBezTo>
                      <a:pt x="0" y="663668"/>
                      <a:pt x="25592" y="330596"/>
                      <a:pt x="25592" y="330596"/>
                    </a:cubicBezTo>
                    <a:cubicBezTo>
                      <a:pt x="27224" y="150571"/>
                      <a:pt x="143504" y="16918"/>
                      <a:pt x="278431" y="16918"/>
                    </a:cubicBezTo>
                    <a:close/>
                  </a:path>
                </a:pathLst>
              </a:custGeom>
              <a:solidFill>
                <a:srgbClr val="2F3A62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336452" y="0"/>
              <a:ext cx="17906330" cy="11727398"/>
              <a:chOff x="0" y="0"/>
              <a:chExt cx="10821129" cy="708708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-4213" y="0"/>
                <a:ext cx="10825342" cy="7087086"/>
              </a:xfrm>
              <a:custGeom>
                <a:avLst/>
                <a:gdLst/>
                <a:ahLst/>
                <a:cxnLst/>
                <a:rect l="l" t="t" r="r" b="b"/>
                <a:pathLst>
                  <a:path w="10825342" h="7087086">
                    <a:moveTo>
                      <a:pt x="278431" y="16918"/>
                    </a:moveTo>
                    <a:cubicBezTo>
                      <a:pt x="278431" y="16918"/>
                      <a:pt x="604014" y="12258"/>
                      <a:pt x="1062834" y="12454"/>
                    </a:cubicBezTo>
                    <a:cubicBezTo>
                      <a:pt x="8817733" y="12671"/>
                      <a:pt x="10551274" y="0"/>
                      <a:pt x="10551274" y="0"/>
                    </a:cubicBezTo>
                    <a:cubicBezTo>
                      <a:pt x="10618737" y="0"/>
                      <a:pt x="10694674" y="0"/>
                      <a:pt x="10773448" y="85073"/>
                    </a:cubicBezTo>
                    <a:cubicBezTo>
                      <a:pt x="10816426" y="131488"/>
                      <a:pt x="10817494" y="240224"/>
                      <a:pt x="10817899" y="320281"/>
                    </a:cubicBezTo>
                    <a:cubicBezTo>
                      <a:pt x="10817899" y="320281"/>
                      <a:pt x="10816195" y="5241263"/>
                      <a:pt x="10816195" y="6324502"/>
                    </a:cubicBezTo>
                    <a:cubicBezTo>
                      <a:pt x="10816195" y="6538661"/>
                      <a:pt x="10825342" y="6837839"/>
                      <a:pt x="10825342" y="6837839"/>
                    </a:cubicBezTo>
                    <a:cubicBezTo>
                      <a:pt x="10825342" y="6966508"/>
                      <a:pt x="10821173" y="7087086"/>
                      <a:pt x="10568335" y="7078952"/>
                    </a:cubicBezTo>
                    <a:cubicBezTo>
                      <a:pt x="10568335" y="7078952"/>
                      <a:pt x="10191862" y="7058653"/>
                      <a:pt x="9095459" y="7066252"/>
                    </a:cubicBezTo>
                    <a:cubicBezTo>
                      <a:pt x="2547822" y="7074386"/>
                      <a:pt x="304023" y="7087086"/>
                      <a:pt x="304023" y="7087086"/>
                    </a:cubicBezTo>
                    <a:cubicBezTo>
                      <a:pt x="132548" y="7087086"/>
                      <a:pt x="4213" y="6986016"/>
                      <a:pt x="8532" y="6783470"/>
                    </a:cubicBezTo>
                    <a:cubicBezTo>
                      <a:pt x="8532" y="6783470"/>
                      <a:pt x="9630" y="6284928"/>
                      <a:pt x="4815" y="1666310"/>
                    </a:cubicBezTo>
                    <a:cubicBezTo>
                      <a:pt x="0" y="663668"/>
                      <a:pt x="25592" y="330596"/>
                      <a:pt x="25592" y="330596"/>
                    </a:cubicBezTo>
                    <a:cubicBezTo>
                      <a:pt x="27224" y="150571"/>
                      <a:pt x="143504" y="16918"/>
                      <a:pt x="278431" y="16918"/>
                    </a:cubicBezTo>
                    <a:close/>
                  </a:path>
                </a:pathLst>
              </a:custGeom>
              <a:solidFill>
                <a:srgbClr val="FFF3E4"/>
              </a:solidFill>
            </p:spPr>
          </p:sp>
        </p:grp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746" b="746"/>
          <a:stretch>
            <a:fillRect/>
          </a:stretch>
        </p:blipFill>
        <p:spPr>
          <a:xfrm>
            <a:off x="10357244" y="940387"/>
            <a:ext cx="7125419" cy="6629126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71332" y="1470106"/>
            <a:ext cx="970642" cy="969366"/>
            <a:chOff x="0" y="0"/>
            <a:chExt cx="1294189" cy="1292488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294189" cy="1292488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09BFF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361375" y="171477"/>
              <a:ext cx="634729" cy="1009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635"/>
                </a:lnSpc>
                <a:spcBef>
                  <a:spcPct val="0"/>
                </a:spcBef>
              </a:pPr>
              <a:r>
                <a:rPr lang="en-US" sz="4695">
                  <a:solidFill>
                    <a:srgbClr val="FFFFFF"/>
                  </a:solidFill>
                  <a:latin typeface="Arabica"/>
                </a:rPr>
                <a:t>1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171332" y="3614024"/>
            <a:ext cx="970642" cy="969366"/>
            <a:chOff x="0" y="0"/>
            <a:chExt cx="1294189" cy="1292488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294189" cy="1292488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BADBCD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361375" y="171477"/>
              <a:ext cx="634729" cy="1009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635"/>
                </a:lnSpc>
                <a:spcBef>
                  <a:spcPct val="0"/>
                </a:spcBef>
              </a:pPr>
              <a:r>
                <a:rPr lang="en-US" sz="4695">
                  <a:solidFill>
                    <a:srgbClr val="FFFFFF"/>
                  </a:solidFill>
                  <a:latin typeface="Arabica"/>
                </a:rPr>
                <a:t>2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171332" y="5822002"/>
            <a:ext cx="970642" cy="969366"/>
            <a:chOff x="0" y="0"/>
            <a:chExt cx="1294189" cy="1292488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1294189" cy="1292488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9CCEE9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361375" y="171477"/>
              <a:ext cx="634729" cy="1009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635"/>
                </a:lnSpc>
                <a:spcBef>
                  <a:spcPct val="0"/>
                </a:spcBef>
              </a:pPr>
              <a:r>
                <a:rPr lang="en-US" sz="4695">
                  <a:solidFill>
                    <a:srgbClr val="FFFFFF"/>
                  </a:solidFill>
                  <a:latin typeface="Arabica"/>
                </a:rPr>
                <a:t>3</a:t>
              </a:r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807991">
            <a:off x="13357983" y="6724328"/>
            <a:ext cx="1811439" cy="2772979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5760692" y="5822002"/>
            <a:ext cx="2146240" cy="2655436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3570805" y="5407824"/>
            <a:ext cx="7315200" cy="192024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1465863" y="3289082"/>
            <a:ext cx="5198981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2000">
                <a:solidFill>
                  <a:srgbClr val="000000"/>
                </a:solidFill>
                <a:cs typeface="Arabica"/>
              </a:rPr>
              <a:t>ข้อดี</a:t>
            </a:r>
            <a:r>
              <a:rPr lang="en-US" sz="12000">
                <a:solidFill>
                  <a:srgbClr val="000000"/>
                </a:solidFill>
                <a:latin typeface="Arabica"/>
              </a:rPr>
              <a:t>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774744" y="1322329"/>
            <a:ext cx="6097574" cy="1303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4800">
                <a:solidFill>
                  <a:srgbClr val="000000"/>
                </a:solidFill>
                <a:cs typeface="Arabica"/>
              </a:rPr>
              <a:t>รหัสมอร์สจะถ่ายโอนข้อความอย่างรวดเร็ว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774744" y="2981616"/>
            <a:ext cx="6097574" cy="2522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4800">
                <a:solidFill>
                  <a:srgbClr val="000000"/>
                </a:solidFill>
                <a:cs typeface="Arabica"/>
              </a:rPr>
              <a:t>ช่วยให้โปรแกรมทำงานได้เร็ว เพราะมีการแยกของตัวรหัสเป็น dot(.) กับ dash(-) แล้วนำเทียบกับตัวอักขระที่เขียนไว้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774744" y="5717854"/>
            <a:ext cx="7691119" cy="3741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4800">
                <a:solidFill>
                  <a:srgbClr val="000000"/>
                </a:solidFill>
                <a:cs typeface="Arabica"/>
              </a:rPr>
              <a:t>ถ้าเราต้องการแปลงอักขระตัวไหนตัวโปรแกรมจะวิ่งเช็คทันทีว่าอักขระที่ป้อนเข้ามาอยู่ทางไหนของ binary tree จะวิ่งไปหาตัวนั้นทันที ไม่ต้องไล่หาทีละตัวเพราะจัดเรียงตำแหน่งข้อมูลไว้แล้ว จะใช้เวลาในการหาเร็วมาก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3570805" y="2529337"/>
            <a:ext cx="7315200" cy="192024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3774744" y="9267250"/>
            <a:ext cx="7315200" cy="1920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431</Words>
  <Application>Microsoft Office PowerPoint</Application>
  <PresentationFormat>Custom</PresentationFormat>
  <Paragraphs>37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Arabica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การศึกษา กฎห้องเรียน ลายมือ สีเขียว สีน้ำเงินและสีชมพู</dc:title>
  <cp:lastModifiedBy>Chidsanupong Boonma ❤</cp:lastModifiedBy>
  <cp:revision>4</cp:revision>
  <dcterms:created xsi:type="dcterms:W3CDTF">2006-08-16T00:00:00Z</dcterms:created>
  <dcterms:modified xsi:type="dcterms:W3CDTF">2022-11-26T12:28:31Z</dcterms:modified>
  <dc:identifier>DAFTBw2-k3w</dc:identifier>
</cp:coreProperties>
</file>